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4" r:id="rId1"/>
  </p:sldMasterIdLst>
  <p:sldIdLst>
    <p:sldId id="256" r:id="rId2"/>
    <p:sldId id="259" r:id="rId3"/>
    <p:sldId id="260" r:id="rId4"/>
    <p:sldId id="262" r:id="rId5"/>
    <p:sldId id="261" r:id="rId6"/>
    <p:sldId id="264" r:id="rId7"/>
    <p:sldId id="263" r:id="rId8"/>
    <p:sldId id="269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82" r:id="rId25"/>
    <p:sldId id="283" r:id="rId26"/>
    <p:sldId id="284" r:id="rId27"/>
    <p:sldId id="285" r:id="rId28"/>
    <p:sldId id="286" r:id="rId29"/>
    <p:sldId id="280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00A290-E8AE-40C2-AF82-606AA3868591}" v="11" dt="2024-05-30T10:11:52.235"/>
    <p1510:client id="{A0BA84DE-C563-475C-9FD4-BEF7C24A4B9F}" v="1396" dt="2024-05-29T21:49:14.610"/>
    <p1510:client id="{C8BBE187-E5BF-40A5-81A6-98BACB8BF3CE}" v="5" dt="2024-05-30T09:28:45.5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12.xml" Id="rId13" /><Relationship Type="http://schemas.openxmlformats.org/officeDocument/2006/relationships/slide" Target="slides/slide17.xml" Id="rId18" /><Relationship Type="http://schemas.openxmlformats.org/officeDocument/2006/relationships/slide" Target="slides/slide25.xml" Id="rId26" /><Relationship Type="http://schemas.openxmlformats.org/officeDocument/2006/relationships/slide" Target="slides/slide2.xml" Id="rId3" /><Relationship Type="http://schemas.openxmlformats.org/officeDocument/2006/relationships/slide" Target="slides/slide20.xml" Id="rId21" /><Relationship Type="http://schemas.openxmlformats.org/officeDocument/2006/relationships/tableStyles" Target="tableStyles.xml" Id="rId34" /><Relationship Type="http://schemas.openxmlformats.org/officeDocument/2006/relationships/slide" Target="slides/slide6.xml" Id="rId7" /><Relationship Type="http://schemas.openxmlformats.org/officeDocument/2006/relationships/slide" Target="slides/slide11.xml" Id="rId12" /><Relationship Type="http://schemas.openxmlformats.org/officeDocument/2006/relationships/slide" Target="slides/slide16.xml" Id="rId17" /><Relationship Type="http://schemas.openxmlformats.org/officeDocument/2006/relationships/slide" Target="slides/slide24.xml" Id="rId25" /><Relationship Type="http://schemas.openxmlformats.org/officeDocument/2006/relationships/theme" Target="theme/theme1.xml" Id="rId33" /><Relationship Type="http://schemas.openxmlformats.org/officeDocument/2006/relationships/slide" Target="slides/slide1.xml" Id="rId2" /><Relationship Type="http://schemas.openxmlformats.org/officeDocument/2006/relationships/slide" Target="slides/slide15.xml" Id="rId16" /><Relationship Type="http://schemas.openxmlformats.org/officeDocument/2006/relationships/slide" Target="slides/slide19.xml" Id="rId20" /><Relationship Type="http://schemas.openxmlformats.org/officeDocument/2006/relationships/slide" Target="slides/slide28.xml" Id="rId29" /><Relationship Type="http://schemas.openxmlformats.org/officeDocument/2006/relationships/slideMaster" Target="slideMasters/slideMaster1.xml" Id="rId1" /><Relationship Type="http://schemas.openxmlformats.org/officeDocument/2006/relationships/slide" Target="slides/slide5.xml" Id="rId6" /><Relationship Type="http://schemas.openxmlformats.org/officeDocument/2006/relationships/slide" Target="slides/slide10.xml" Id="rId11" /><Relationship Type="http://schemas.openxmlformats.org/officeDocument/2006/relationships/slide" Target="slides/slide23.xml" Id="rId24" /><Relationship Type="http://schemas.openxmlformats.org/officeDocument/2006/relationships/viewProps" Target="viewProps.xml" Id="rId32" /><Relationship Type="http://schemas.openxmlformats.org/officeDocument/2006/relationships/slide" Target="slides/slide4.xml" Id="rId5" /><Relationship Type="http://schemas.openxmlformats.org/officeDocument/2006/relationships/slide" Target="slides/slide14.xml" Id="rId15" /><Relationship Type="http://schemas.openxmlformats.org/officeDocument/2006/relationships/slide" Target="slides/slide22.xml" Id="rId23" /><Relationship Type="http://schemas.openxmlformats.org/officeDocument/2006/relationships/slide" Target="slides/slide27.xml" Id="rId28" /><Relationship Type="http://schemas.microsoft.com/office/2015/10/relationships/revisionInfo" Target="revisionInfo.xml" Id="rId36" /><Relationship Type="http://schemas.openxmlformats.org/officeDocument/2006/relationships/slide" Target="slides/slide9.xml" Id="rId10" /><Relationship Type="http://schemas.openxmlformats.org/officeDocument/2006/relationships/slide" Target="slides/slide18.xml" Id="rId19" /><Relationship Type="http://schemas.openxmlformats.org/officeDocument/2006/relationships/presProps" Target="presProps.xml" Id="rId31" /><Relationship Type="http://schemas.openxmlformats.org/officeDocument/2006/relationships/slide" Target="slides/slide3.xml" Id="rId4" /><Relationship Type="http://schemas.openxmlformats.org/officeDocument/2006/relationships/slide" Target="slides/slide8.xml" Id="rId9" /><Relationship Type="http://schemas.openxmlformats.org/officeDocument/2006/relationships/slide" Target="slides/slide13.xml" Id="rId14" /><Relationship Type="http://schemas.openxmlformats.org/officeDocument/2006/relationships/slide" Target="slides/slide21.xml" Id="rId22" /><Relationship Type="http://schemas.openxmlformats.org/officeDocument/2006/relationships/slide" Target="slides/slide26.xml" Id="rId27" /><Relationship Type="http://schemas.openxmlformats.org/officeDocument/2006/relationships/slide" Target="slides/slide29.xml" Id="rId30" /><Relationship Type="http://schemas.openxmlformats.org/officeDocument/2006/relationships/slide" Target="slides/slide7.xml" Id="rId8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32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983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23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571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91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601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600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905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62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695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5/30/2024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415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3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lag_of_Romania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mmons.wikimedia.org/wiki/File:Globcal_medium_resolution_globe.png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miro.com/" TargetMode="External"/><Relationship Id="rId3" Type="http://schemas.openxmlformats.org/officeDocument/2006/relationships/hyperlink" Target="http://&#160;https:/www.pngwing.com/" TargetMode="External"/><Relationship Id="rId7" Type="http://schemas.openxmlformats.org/officeDocument/2006/relationships/hyperlink" Target="https://www.patientaccess.com/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eladochealth.com/" TargetMode="External"/><Relationship Id="rId11" Type="http://schemas.openxmlformats.org/officeDocument/2006/relationships/hyperlink" Target="https://draw.io" TargetMode="External"/><Relationship Id="rId5" Type="http://schemas.openxmlformats.org/officeDocument/2006/relationships/hyperlink" Target="https://www.mychart.org/" TargetMode="External"/><Relationship Id="rId10" Type="http://schemas.openxmlformats.org/officeDocument/2006/relationships/hyperlink" Target="https://miro.com/app/board/uXjVKCYzNMw=/?share_link_id=795998555122" TargetMode="External"/><Relationship Id="rId4" Type="http://schemas.openxmlformats.org/officeDocument/2006/relationships/hyperlink" Target="https://iconduck.com/" TargetMode="External"/><Relationship Id="rId9" Type="http://schemas.openxmlformats.org/officeDocument/2006/relationships/hyperlink" Target="https://www.canva.com/design/DAGGi9xQOSQ/SgRU0kZPjzwUUQL5wTcmMw/edit?utm_content=DAGGi9xQOSQ&amp;utm_campaign=designshare&amp;utm_medium=link2&amp;utm_source=sharebutton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tethoscope on white background">
            <a:extLst>
              <a:ext uri="{FF2B5EF4-FFF2-40B4-BE49-F238E27FC236}">
                <a16:creationId xmlns:a16="http://schemas.microsoft.com/office/drawing/2014/main" id="{52B45874-125F-1734-83BD-A4F1C1C57B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25000"/>
          </a:blip>
          <a:srcRect b="1509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>
            <a:normAutofit/>
          </a:bodyPr>
          <a:lstStyle/>
          <a:p>
            <a:r>
              <a:rPr lang="en-US">
                <a:ea typeface="Calibri Light"/>
                <a:cs typeface="Calibri Light"/>
              </a:rPr>
              <a:t>Healthcare Manager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000">
                <a:ea typeface="Calibri Light"/>
                <a:cs typeface="Calibri Light"/>
              </a:rPr>
              <a:t>Students: </a:t>
            </a:r>
            <a:r>
              <a:rPr lang="en-US" sz="3000" err="1">
                <a:ea typeface="Calibri Light"/>
                <a:cs typeface="Calibri Light"/>
              </a:rPr>
              <a:t>Cerbu</a:t>
            </a:r>
            <a:r>
              <a:rPr lang="en-US" sz="3000">
                <a:ea typeface="Calibri Light"/>
                <a:cs typeface="Calibri Light"/>
              </a:rPr>
              <a:t> Andrei Mihnea</a:t>
            </a:r>
          </a:p>
          <a:p>
            <a:r>
              <a:rPr lang="en-US" sz="3000">
                <a:ea typeface="Calibri Light"/>
                <a:cs typeface="Calibri Light"/>
              </a:rPr>
              <a:t>                  </a:t>
            </a:r>
            <a:r>
              <a:rPr lang="en-US" sz="3000" err="1">
                <a:ea typeface="Calibri Light"/>
                <a:cs typeface="Calibri Light"/>
              </a:rPr>
              <a:t>Prunoiu</a:t>
            </a:r>
            <a:r>
              <a:rPr lang="en-US" sz="3000">
                <a:ea typeface="Calibri Light"/>
                <a:cs typeface="Calibri Light"/>
              </a:rPr>
              <a:t> Cristina-Elena</a:t>
            </a:r>
          </a:p>
          <a:p>
            <a:r>
              <a:rPr lang="en-US" sz="3000">
                <a:ea typeface="Calibri Light"/>
                <a:cs typeface="Calibri Light"/>
              </a:rPr>
              <a:t>Faculty of Computer Science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CCD5E-17D7-D684-F869-67A90BAC0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865C10E1-5737-DDEE-6654-3B5ACD3F98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0" y="824148"/>
            <a:ext cx="12188362" cy="5201120"/>
          </a:xfrm>
        </p:spPr>
      </p:pic>
    </p:spTree>
    <p:extLst>
      <p:ext uri="{BB962C8B-B14F-4D97-AF65-F5344CB8AC3E}">
        <p14:creationId xmlns:p14="http://schemas.microsoft.com/office/powerpoint/2010/main" val="3089235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54DCE-06BB-1982-7D42-92DDD1742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7BE50F47-6B4A-3E63-BBC0-228FD56440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" y="655914"/>
            <a:ext cx="12195988" cy="5547483"/>
          </a:xfrm>
        </p:spPr>
      </p:pic>
    </p:spTree>
    <p:extLst>
      <p:ext uri="{BB962C8B-B14F-4D97-AF65-F5344CB8AC3E}">
        <p14:creationId xmlns:p14="http://schemas.microsoft.com/office/powerpoint/2010/main" val="38553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21970-CF0C-CB88-7708-B9F034270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chat&#10;&#10;Description automatically generated">
            <a:extLst>
              <a:ext uri="{FF2B5EF4-FFF2-40B4-BE49-F238E27FC236}">
                <a16:creationId xmlns:a16="http://schemas.microsoft.com/office/drawing/2014/main" id="{307839B2-DAB9-67EA-440B-97CBB96D24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20" y="913213"/>
            <a:ext cx="12197541" cy="5022990"/>
          </a:xfrm>
        </p:spPr>
      </p:pic>
    </p:spTree>
    <p:extLst>
      <p:ext uri="{BB962C8B-B14F-4D97-AF65-F5344CB8AC3E}">
        <p14:creationId xmlns:p14="http://schemas.microsoft.com/office/powerpoint/2010/main" val="4262051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D333CBE-B699-4E3B-9F45-C045F7734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E50961-0F1B-484C-85BC-4BD16B9FF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tethoscope">
            <a:extLst>
              <a:ext uri="{FF2B5EF4-FFF2-40B4-BE49-F238E27FC236}">
                <a16:creationId xmlns:a16="http://schemas.microsoft.com/office/drawing/2014/main" id="{2EB50AE0-73F0-237F-0666-2AD14B372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</a:blip>
          <a:srcRect t="15605" r="-2" b="-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C34E19-5504-C21A-5240-312A51309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770467"/>
            <a:ext cx="10782300" cy="335280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8800" kern="1200" spc="-120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Patient</a:t>
            </a:r>
          </a:p>
        </p:txBody>
      </p:sp>
    </p:spTree>
    <p:extLst>
      <p:ext uri="{BB962C8B-B14F-4D97-AF65-F5344CB8AC3E}">
        <p14:creationId xmlns:p14="http://schemas.microsoft.com/office/powerpoint/2010/main" val="8808902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7F85A-6A68-66E4-C017-563C7C80B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7F362C2C-C769-F47A-62C2-FF77DD2685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6" y="695498"/>
            <a:ext cx="12191534" cy="5468314"/>
          </a:xfrm>
        </p:spPr>
      </p:pic>
    </p:spTree>
    <p:extLst>
      <p:ext uri="{BB962C8B-B14F-4D97-AF65-F5344CB8AC3E}">
        <p14:creationId xmlns:p14="http://schemas.microsoft.com/office/powerpoint/2010/main" val="1451919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4D33B-3947-1481-6103-14648F204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99B6EB88-978E-E6E5-F13F-CE890DF0CD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1" y="952797"/>
            <a:ext cx="12193059" cy="4953717"/>
          </a:xfrm>
        </p:spPr>
      </p:pic>
    </p:spTree>
    <p:extLst>
      <p:ext uri="{BB962C8B-B14F-4D97-AF65-F5344CB8AC3E}">
        <p14:creationId xmlns:p14="http://schemas.microsoft.com/office/powerpoint/2010/main" val="2904537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1FCC2-B5DC-708D-7406-B2D01FD46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6B9D5329-A7ED-E317-38D9-C6EEFF5FD3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9" y="1101238"/>
            <a:ext cx="12195003" cy="4646938"/>
          </a:xfrm>
        </p:spPr>
      </p:pic>
    </p:spTree>
    <p:extLst>
      <p:ext uri="{BB962C8B-B14F-4D97-AF65-F5344CB8AC3E}">
        <p14:creationId xmlns:p14="http://schemas.microsoft.com/office/powerpoint/2010/main" val="3507991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03D7D-FCC9-0828-61D6-07778E3EA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medical appointment&#10;&#10;Description automatically generated">
            <a:extLst>
              <a:ext uri="{FF2B5EF4-FFF2-40B4-BE49-F238E27FC236}">
                <a16:creationId xmlns:a16="http://schemas.microsoft.com/office/drawing/2014/main" id="{8233D255-D5B0-7091-1B0E-7E87116784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81" y="715290"/>
            <a:ext cx="12190566" cy="5428730"/>
          </a:xfrm>
        </p:spPr>
      </p:pic>
      <p:pic>
        <p:nvPicPr>
          <p:cNvPr id="3" name="Picture 2" descr="A screenshot of a calendar&#10;&#10;Description automatically generated">
            <a:extLst>
              <a:ext uri="{FF2B5EF4-FFF2-40B4-BE49-F238E27FC236}">
                <a16:creationId xmlns:a16="http://schemas.microsoft.com/office/drawing/2014/main" id="{7275F7D2-E508-FCB3-B014-F10C16496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220" y="1509963"/>
            <a:ext cx="4153903" cy="425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84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E6411-F718-C178-76A8-C9A8C2A62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medical history&#10;&#10;Description automatically generated">
            <a:extLst>
              <a:ext uri="{FF2B5EF4-FFF2-40B4-BE49-F238E27FC236}">
                <a16:creationId xmlns:a16="http://schemas.microsoft.com/office/drawing/2014/main" id="{527606B5-12DA-AE1E-EC3D-8F65DEB356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9" y="715290"/>
            <a:ext cx="12191464" cy="5428730"/>
          </a:xfrm>
        </p:spPr>
      </p:pic>
    </p:spTree>
    <p:extLst>
      <p:ext uri="{BB962C8B-B14F-4D97-AF65-F5344CB8AC3E}">
        <p14:creationId xmlns:p14="http://schemas.microsoft.com/office/powerpoint/2010/main" val="230906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25AE8-7089-2D1E-2BAC-F13E56B65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medical history&#10;&#10;Description automatically generated">
            <a:extLst>
              <a:ext uri="{FF2B5EF4-FFF2-40B4-BE49-F238E27FC236}">
                <a16:creationId xmlns:a16="http://schemas.microsoft.com/office/drawing/2014/main" id="{32357C94-1630-C3B6-9E47-2CCEEC2E7D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516" y="744979"/>
            <a:ext cx="12195238" cy="5369353"/>
          </a:xfrm>
        </p:spPr>
      </p:pic>
    </p:spTree>
    <p:extLst>
      <p:ext uri="{BB962C8B-B14F-4D97-AF65-F5344CB8AC3E}">
        <p14:creationId xmlns:p14="http://schemas.microsoft.com/office/powerpoint/2010/main" val="749109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54C4829-CF39-4CF4-973E-6F5A32F80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82600" cy="6858000"/>
          </a:xfrm>
          <a:prstGeom prst="rect">
            <a:avLst/>
          </a:prstGeom>
          <a:solidFill>
            <a:schemeClr val="accent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80CB2E-DF3E-568D-F36C-817E65381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08" y="168259"/>
            <a:ext cx="2956310" cy="1035447"/>
          </a:xfrm>
        </p:spPr>
        <p:txBody>
          <a:bodyPr anchor="b">
            <a:normAutofit/>
          </a:bodyPr>
          <a:lstStyle/>
          <a:p>
            <a:pPr algn="r"/>
            <a:r>
              <a:rPr lang="en-US" sz="6000">
                <a:ea typeface="Calibri Light"/>
                <a:cs typeface="Calibri Light"/>
              </a:rPr>
              <a:t>Purpose</a:t>
            </a:r>
            <a:endParaRPr lang="en-US" sz="6000"/>
          </a:p>
        </p:txBody>
      </p:sp>
      <p:pic>
        <p:nvPicPr>
          <p:cNvPr id="5" name="Content Placeholder 3" descr="A red blue and yellow flag&#10;&#10;Description automatically generated">
            <a:extLst>
              <a:ext uri="{FF2B5EF4-FFF2-40B4-BE49-F238E27FC236}">
                <a16:creationId xmlns:a16="http://schemas.microsoft.com/office/drawing/2014/main" id="{D7EFD0C1-20E2-4B03-0993-7744F026C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62662" y="2094869"/>
            <a:ext cx="1402295" cy="938343"/>
          </a:xfrm>
          <a:prstGeom prst="rect">
            <a:avLst/>
          </a:prstGeom>
        </p:spPr>
      </p:pic>
      <p:pic>
        <p:nvPicPr>
          <p:cNvPr id="7" name="Picture 6" descr="A planet earth with water and land&#10;&#10;Description automatically generated">
            <a:extLst>
              <a:ext uri="{FF2B5EF4-FFF2-40B4-BE49-F238E27FC236}">
                <a16:creationId xmlns:a16="http://schemas.microsoft.com/office/drawing/2014/main" id="{38E46255-55BA-A7AD-6503-E25A733934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65755" y="3829310"/>
            <a:ext cx="1598324" cy="167326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2950DFE-D506-2985-CD05-FC05301C095E}"/>
              </a:ext>
            </a:extLst>
          </p:cNvPr>
          <p:cNvSpPr txBox="1"/>
          <p:nvPr/>
        </p:nvSpPr>
        <p:spPr>
          <a:xfrm>
            <a:off x="3047999" y="4478054"/>
            <a:ext cx="768263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Calibri"/>
              <a:buChar char="-"/>
            </a:pPr>
            <a:r>
              <a:rPr lang="en-US">
                <a:ea typeface="Calibri Light"/>
                <a:cs typeface="Calibri Light"/>
              </a:rPr>
              <a:t>Enhancing the way healthcare services are provided to every citizen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3FA106-5D2D-6596-DAB3-527A8AC9A8BF}"/>
              </a:ext>
            </a:extLst>
          </p:cNvPr>
          <p:cNvSpPr txBox="1"/>
          <p:nvPr/>
        </p:nvSpPr>
        <p:spPr>
          <a:xfrm>
            <a:off x="3047999" y="2244245"/>
            <a:ext cx="768263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Calibri"/>
              <a:buChar char="-"/>
            </a:pPr>
            <a:r>
              <a:rPr lang="en-US">
                <a:ea typeface="Calibri Light"/>
                <a:cs typeface="Calibri Light"/>
              </a:rPr>
              <a:t>Helping hospitals and clinics in the national health system to have an easy to use and centralized platform to provide services and enhance their business</a:t>
            </a:r>
          </a:p>
        </p:txBody>
      </p:sp>
    </p:spTree>
    <p:extLst>
      <p:ext uri="{BB962C8B-B14F-4D97-AF65-F5344CB8AC3E}">
        <p14:creationId xmlns:p14="http://schemas.microsoft.com/office/powerpoint/2010/main" val="398412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1CC6A-4BF5-F1B4-78DC-8F72E76AF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medical history&#10;&#10;Description automatically generated">
            <a:extLst>
              <a:ext uri="{FF2B5EF4-FFF2-40B4-BE49-F238E27FC236}">
                <a16:creationId xmlns:a16="http://schemas.microsoft.com/office/drawing/2014/main" id="{8DDADC5F-08DB-6AA2-FE29-F7B449EEE8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749" y="655914"/>
            <a:ext cx="12191702" cy="5547483"/>
          </a:xfrm>
        </p:spPr>
      </p:pic>
    </p:spTree>
    <p:extLst>
      <p:ext uri="{BB962C8B-B14F-4D97-AF65-F5344CB8AC3E}">
        <p14:creationId xmlns:p14="http://schemas.microsoft.com/office/powerpoint/2010/main" val="2959585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9B403-DA8B-A34A-B8AD-3918B22CE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2" y="3140"/>
            <a:ext cx="10791589" cy="2429604"/>
          </a:xfrm>
        </p:spPr>
        <p:txBody>
          <a:bodyPr>
            <a:normAutofit/>
          </a:bodyPr>
          <a:lstStyle/>
          <a:p>
            <a:r>
              <a:rPr lang="en-US">
                <a:ea typeface="+mj-lt"/>
                <a:cs typeface="+mj-lt"/>
              </a:rPr>
              <a:t>Overview of Technologies for proposed solution</a:t>
            </a:r>
            <a:endParaRPr lang="en-US"/>
          </a:p>
          <a:p>
            <a:endParaRPr lang="en-US">
              <a:ea typeface="Calibri Light"/>
              <a:cs typeface="Calibri Light"/>
            </a:endParaRPr>
          </a:p>
        </p:txBody>
      </p:sp>
      <p:pic>
        <p:nvPicPr>
          <p:cNvPr id="8" name="Picture 7" descr="A purple square with white letters on it&#10;&#10;Description automatically generated">
            <a:extLst>
              <a:ext uri="{FF2B5EF4-FFF2-40B4-BE49-F238E27FC236}">
                <a16:creationId xmlns:a16="http://schemas.microsoft.com/office/drawing/2014/main" id="{C15CF08B-3A2B-0A07-37B4-AF51CF7FD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409" y="2017885"/>
            <a:ext cx="1967345" cy="1977242"/>
          </a:xfrm>
          <a:prstGeom prst="rect">
            <a:avLst/>
          </a:prstGeom>
        </p:spPr>
      </p:pic>
      <p:pic>
        <p:nvPicPr>
          <p:cNvPr id="9" name="Picture 8" descr="Blazor tutorial for beginners | learn blazor from scratch">
            <a:extLst>
              <a:ext uri="{FF2B5EF4-FFF2-40B4-BE49-F238E27FC236}">
                <a16:creationId xmlns:a16="http://schemas.microsoft.com/office/drawing/2014/main" id="{3C4BAA96-1FDC-5E45-682F-4996D7A7D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473" y="2338043"/>
            <a:ext cx="1714006" cy="13394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358BCC4-C706-DB72-88AB-69A2862460FB}"/>
              </a:ext>
            </a:extLst>
          </p:cNvPr>
          <p:cNvSpPr txBox="1"/>
          <p:nvPr/>
        </p:nvSpPr>
        <p:spPr>
          <a:xfrm>
            <a:off x="860471" y="1835055"/>
            <a:ext cx="345374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chemeClr val="tx2">
                    <a:lumMod val="50000"/>
                    <a:lumOff val="50000"/>
                  </a:schemeClr>
                </a:solidFill>
                <a:ea typeface="Calibri Light"/>
                <a:cs typeface="Calibri Light"/>
              </a:rPr>
              <a:t>Frontend</a:t>
            </a:r>
          </a:p>
        </p:txBody>
      </p:sp>
      <p:pic>
        <p:nvPicPr>
          <p:cNvPr id="17" name="Picture 16" descr="A purple circle with white text&#10;&#10;Description automatically generated">
            <a:extLst>
              <a:ext uri="{FF2B5EF4-FFF2-40B4-BE49-F238E27FC236}">
                <a16:creationId xmlns:a16="http://schemas.microsoft.com/office/drawing/2014/main" id="{35E9EEB6-0154-E5FE-0587-C484E4132B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4296" y="2448527"/>
            <a:ext cx="1096489" cy="111628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4F39C80-E35C-7572-7741-97CC13A301C8}"/>
              </a:ext>
            </a:extLst>
          </p:cNvPr>
          <p:cNvSpPr txBox="1"/>
          <p:nvPr/>
        </p:nvSpPr>
        <p:spPr>
          <a:xfrm>
            <a:off x="5226631" y="1891499"/>
            <a:ext cx="173181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chemeClr val="tx2">
                    <a:lumMod val="50000"/>
                    <a:lumOff val="50000"/>
                  </a:schemeClr>
                </a:solidFill>
                <a:ea typeface="Calibri Light"/>
                <a:cs typeface="Calibri Light"/>
              </a:rPr>
              <a:t>Backend</a:t>
            </a:r>
            <a:endParaRPr lang="en-US">
              <a:solidFill>
                <a:schemeClr val="tx2">
                  <a:lumMod val="50000"/>
                  <a:lumOff val="50000"/>
                </a:schemeClr>
              </a:solidFill>
              <a:ea typeface="Calibri Light" panose="020F0302020204030204"/>
              <a:cs typeface="Calibri Light" panose="020F0302020204030204"/>
            </a:endParaRPr>
          </a:p>
        </p:txBody>
      </p:sp>
      <p:pic>
        <p:nvPicPr>
          <p:cNvPr id="22" name="Picture 21" descr="A blue elephant with white outline on a black background&#10;&#10;Description automatically generated">
            <a:extLst>
              <a:ext uri="{FF2B5EF4-FFF2-40B4-BE49-F238E27FC236}">
                <a16:creationId xmlns:a16="http://schemas.microsoft.com/office/drawing/2014/main" id="{606D5446-58AE-2A44-CCEF-0A446B9704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7691" y="2441608"/>
            <a:ext cx="1354219" cy="1386653"/>
          </a:xfrm>
          <a:prstGeom prst="rect">
            <a:avLst/>
          </a:prstGeom>
        </p:spPr>
      </p:pic>
      <p:pic>
        <p:nvPicPr>
          <p:cNvPr id="23" name="Picture 22" descr="A green leaf with brown text&#10;&#10;Description automatically generated">
            <a:extLst>
              <a:ext uri="{FF2B5EF4-FFF2-40B4-BE49-F238E27FC236}">
                <a16:creationId xmlns:a16="http://schemas.microsoft.com/office/drawing/2014/main" id="{B536A8CA-6FCF-3F44-A9E9-D40E58B5E4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2451" y="2441609"/>
            <a:ext cx="1349023" cy="138665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2D40764-1029-546C-1B31-161EDF805A79}"/>
              </a:ext>
            </a:extLst>
          </p:cNvPr>
          <p:cNvSpPr txBox="1"/>
          <p:nvPr/>
        </p:nvSpPr>
        <p:spPr>
          <a:xfrm>
            <a:off x="7963064" y="1835055"/>
            <a:ext cx="345374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chemeClr val="tx2">
                    <a:lumMod val="50000"/>
                    <a:lumOff val="50000"/>
                  </a:schemeClr>
                </a:solidFill>
                <a:ea typeface="Calibri Light"/>
                <a:cs typeface="Calibri Light"/>
              </a:rPr>
              <a:t>Database</a:t>
            </a:r>
          </a:p>
        </p:txBody>
      </p:sp>
      <p:pic>
        <p:nvPicPr>
          <p:cNvPr id="28" name="Picture 27" descr="A colorful arrows in a circle&#10;&#10;Description automatically generated">
            <a:extLst>
              <a:ext uri="{FF2B5EF4-FFF2-40B4-BE49-F238E27FC236}">
                <a16:creationId xmlns:a16="http://schemas.microsoft.com/office/drawing/2014/main" id="{3965D35E-E300-B989-CEE1-75B56CC4E8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60927" y="4873566"/>
            <a:ext cx="1405467" cy="137724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28D92CE-66ED-2DD0-658A-EE97D3583957}"/>
              </a:ext>
            </a:extLst>
          </p:cNvPr>
          <p:cNvSpPr txBox="1"/>
          <p:nvPr/>
        </p:nvSpPr>
        <p:spPr>
          <a:xfrm>
            <a:off x="3500255" y="4396164"/>
            <a:ext cx="173181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chemeClr val="tx2">
                    <a:lumMod val="50000"/>
                    <a:lumOff val="50000"/>
                  </a:schemeClr>
                </a:solidFill>
                <a:ea typeface="Calibri Light"/>
                <a:cs typeface="Calibri Light"/>
              </a:rPr>
              <a:t>Auth &amp; security</a:t>
            </a:r>
            <a:endParaRPr lang="en-US">
              <a:solidFill>
                <a:schemeClr val="tx2">
                  <a:lumMod val="50000"/>
                  <a:lumOff val="50000"/>
                </a:schemeClr>
              </a:solidFill>
              <a:ea typeface="Calibri Light" panose="020F0302020204030204"/>
              <a:cs typeface="Calibri Light" panose="020F0302020204030204"/>
            </a:endParaRPr>
          </a:p>
        </p:txBody>
      </p:sp>
      <p:pic>
        <p:nvPicPr>
          <p:cNvPr id="32" name="Picture 31" descr="A green circle with white text in center&#10;&#10;Description automatically generated">
            <a:extLst>
              <a:ext uri="{FF2B5EF4-FFF2-40B4-BE49-F238E27FC236}">
                <a16:creationId xmlns:a16="http://schemas.microsoft.com/office/drawing/2014/main" id="{92FD1F7F-61C2-02AF-323C-8E191B74F8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37383" y="4818383"/>
            <a:ext cx="1584208" cy="149013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9E4FB3E-A38D-4BEE-95E0-64523B17F2F3}"/>
              </a:ext>
            </a:extLst>
          </p:cNvPr>
          <p:cNvSpPr txBox="1"/>
          <p:nvPr/>
        </p:nvSpPr>
        <p:spPr>
          <a:xfrm>
            <a:off x="6961493" y="4397426"/>
            <a:ext cx="173181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solidFill>
                  <a:schemeClr val="tx2">
                    <a:lumMod val="50000"/>
                    <a:lumOff val="50000"/>
                  </a:schemeClr>
                </a:solidFill>
                <a:ea typeface="Calibri Light"/>
                <a:cs typeface="Calibri Light"/>
              </a:rPr>
              <a:t>APIs</a:t>
            </a:r>
            <a:endParaRPr lang="en-US">
              <a:solidFill>
                <a:schemeClr val="tx2">
                  <a:lumMod val="50000"/>
                  <a:lumOff val="50000"/>
                </a:schemeClr>
              </a:solidFill>
              <a:ea typeface="Calibri Light" panose="020F0302020204030204"/>
              <a:cs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32048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6AA6E-DA3D-70C9-8DBC-2B24CB4B5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multicolored chart with text&#10;&#10;Description automatically generated">
            <a:extLst>
              <a:ext uri="{FF2B5EF4-FFF2-40B4-BE49-F238E27FC236}">
                <a16:creationId xmlns:a16="http://schemas.microsoft.com/office/drawing/2014/main" id="{33B85C7F-616F-4F9E-8721-D5EF9122FF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604" y="1423"/>
            <a:ext cx="12117658" cy="6857432"/>
          </a:xfrm>
        </p:spPr>
      </p:pic>
    </p:spTree>
    <p:extLst>
      <p:ext uri="{BB962C8B-B14F-4D97-AF65-F5344CB8AC3E}">
        <p14:creationId xmlns:p14="http://schemas.microsoft.com/office/powerpoint/2010/main" val="3543013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D333CBE-B699-4E3B-9F45-C045F7734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E50961-0F1B-484C-85BC-4BD16B9FF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Financial graphs on a dark display">
            <a:extLst>
              <a:ext uri="{FF2B5EF4-FFF2-40B4-BE49-F238E27FC236}">
                <a16:creationId xmlns:a16="http://schemas.microsoft.com/office/drawing/2014/main" id="{29FF7837-306B-DB05-80BF-4EF6943F8A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</a:blip>
          <a:srcRect t="10000" r="-2" b="-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E67278-1C81-D15B-4A89-FA619EBFF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770467"/>
            <a:ext cx="10782300" cy="335280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8800" kern="1200" spc="-120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C4 diagram</a:t>
            </a:r>
          </a:p>
        </p:txBody>
      </p:sp>
    </p:spTree>
    <p:extLst>
      <p:ext uri="{BB962C8B-B14F-4D97-AF65-F5344CB8AC3E}">
        <p14:creationId xmlns:p14="http://schemas.microsoft.com/office/powerpoint/2010/main" val="887054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7CEFFDD-605F-41E2-8017-6484074C5C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5992" y="0"/>
            <a:ext cx="4636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D7C49D-1B38-231D-D121-66424EA4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3212" y="499533"/>
            <a:ext cx="3401568" cy="1920240"/>
          </a:xfrm>
        </p:spPr>
        <p:txBody>
          <a:bodyPr anchor="b">
            <a:normAutofit/>
          </a:bodyPr>
          <a:lstStyle/>
          <a:p>
            <a:r>
              <a:rPr lang="en-US" sz="4000">
                <a:solidFill>
                  <a:srgbClr val="FFFFFF"/>
                </a:solidFill>
                <a:ea typeface="Calibri Light"/>
                <a:cs typeface="Calibri Light"/>
              </a:rPr>
              <a:t>Context</a:t>
            </a:r>
            <a:endParaRPr lang="en-US" sz="4000">
              <a:solidFill>
                <a:srgbClr val="FFFFFF"/>
              </a:solidFill>
            </a:endParaRPr>
          </a:p>
        </p:txBody>
      </p:sp>
      <p:pic>
        <p:nvPicPr>
          <p:cNvPr id="4" name="Content Placeholder 3" descr="A diagram of a medical system&#10;&#10;Description automatically generated">
            <a:extLst>
              <a:ext uri="{FF2B5EF4-FFF2-40B4-BE49-F238E27FC236}">
                <a16:creationId xmlns:a16="http://schemas.microsoft.com/office/drawing/2014/main" id="{DD21DD7B-9C91-3944-C7E5-38B906B88B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84" r="163" b="5420"/>
          <a:stretch/>
        </p:blipFill>
        <p:spPr>
          <a:xfrm>
            <a:off x="620107" y="-1115"/>
            <a:ext cx="6018250" cy="6860994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A7F8D0-38BF-556F-6C7E-FB33B6C14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3212" y="2419773"/>
            <a:ext cx="3401568" cy="3358092"/>
          </a:xfrm>
        </p:spPr>
        <p:txBody>
          <a:bodyPr>
            <a:normAutofit/>
          </a:bodyPr>
          <a:lstStyle/>
          <a:p>
            <a:endParaRPr lang="en-US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5762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87AB319-64C0-4E2D-B1CD-0A970301B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AFA9A5-03CC-4F94-B964-70682CDB0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643B3B-DAF6-DF01-53A0-CED4F0253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20" y="175735"/>
            <a:ext cx="3467051" cy="335280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4800">
                <a:solidFill>
                  <a:srgbClr val="FFFFFF"/>
                </a:solidFill>
              </a:rPr>
              <a:t>Container</a:t>
            </a:r>
            <a:endParaRPr lang="en-US" sz="4800" err="1">
              <a:solidFill>
                <a:srgbClr val="FFFFFF"/>
              </a:solidFill>
              <a:ea typeface="Calibri Light"/>
              <a:cs typeface="Calibri Ligh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3B36B60-731F-409B-A240-BBF521AB7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diagram of a diagram&#10;&#10;Description automatically generated">
            <a:extLst>
              <a:ext uri="{FF2B5EF4-FFF2-40B4-BE49-F238E27FC236}">
                <a16:creationId xmlns:a16="http://schemas.microsoft.com/office/drawing/2014/main" id="{71C94264-15E9-C91B-1BB6-38DC2B822D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8643" y="-4147"/>
            <a:ext cx="9286136" cy="685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03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87AB319-64C0-4E2D-B1CD-0A970301B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DAFA9A5-03CC-4F94-B964-70682CDB0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3A40A7-6D77-AFE8-36B1-921496D04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2740" y="352296"/>
            <a:ext cx="3467051" cy="335280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5100">
                <a:solidFill>
                  <a:srgbClr val="FFFFFF"/>
                </a:solidFill>
              </a:rPr>
              <a:t>Components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3B36B60-731F-409B-A240-BBF521AB7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diagram of a company&#10;&#10;Description automatically generated">
            <a:extLst>
              <a:ext uri="{FF2B5EF4-FFF2-40B4-BE49-F238E27FC236}">
                <a16:creationId xmlns:a16="http://schemas.microsoft.com/office/drawing/2014/main" id="{8A518B73-7556-EFC3-BD8C-2066AEF51E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1667" y="-3220"/>
            <a:ext cx="8998064" cy="686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9339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87AB319-64C0-4E2D-B1CD-0A970301B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CC3BB4-8536-4DBC-A194-D8AAF56C4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8AA4DF-1341-C6DE-41D5-2D81D30EC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0774" y="619431"/>
            <a:ext cx="3372464" cy="3869205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6000">
                <a:solidFill>
                  <a:srgbClr val="FFFFFF"/>
                </a:solidFill>
              </a:rPr>
              <a:t>Use-case Diagram</a:t>
            </a:r>
          </a:p>
        </p:txBody>
      </p:sp>
      <p:pic>
        <p:nvPicPr>
          <p:cNvPr id="4" name="Content Placeholder 3" descr="A diagram of a medical history&#10;&#10;Description automatically generated">
            <a:extLst>
              <a:ext uri="{FF2B5EF4-FFF2-40B4-BE49-F238E27FC236}">
                <a16:creationId xmlns:a16="http://schemas.microsoft.com/office/drawing/2014/main" id="{4F6DF40F-342A-58EB-01D2-D5BB0A7C62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144" y="119515"/>
            <a:ext cx="7670497" cy="661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837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obot using a laptop sitting on a blue chair">
            <a:extLst>
              <a:ext uri="{FF2B5EF4-FFF2-40B4-BE49-F238E27FC236}">
                <a16:creationId xmlns:a16="http://schemas.microsoft.com/office/drawing/2014/main" id="{4124B04C-5ACA-368A-4E89-7512A3A27E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0F5D7D-EF5E-2FE8-084F-621E4BF4C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  <a:ea typeface="Calibri Light"/>
                <a:cs typeface="Calibri Light"/>
              </a:rPr>
              <a:t>Future Features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70A289-8544-3411-700B-476A49723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376618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har char="•"/>
            </a:pPr>
            <a:r>
              <a:rPr lang="en-US" sz="2000">
                <a:solidFill>
                  <a:schemeClr val="tx1"/>
                </a:solidFill>
                <a:ea typeface="Calibri Light" panose="020F0302020204030204"/>
                <a:cs typeface="Calibri Light" panose="020F0302020204030204"/>
              </a:rPr>
              <a:t>Telemedicine Integration</a:t>
            </a:r>
          </a:p>
          <a:p>
            <a:pPr>
              <a:buChar char="•"/>
            </a:pPr>
            <a:r>
              <a:rPr lang="en-US" sz="2000">
                <a:solidFill>
                  <a:schemeClr val="tx1"/>
                </a:solidFill>
                <a:ea typeface="Calibri Light" panose="020F0302020204030204"/>
                <a:cs typeface="Calibri Light" panose="020F0302020204030204"/>
              </a:rPr>
              <a:t>Ai and Machine Learning Improvements</a:t>
            </a:r>
          </a:p>
          <a:p>
            <a:pPr>
              <a:buChar char="•"/>
            </a:pPr>
            <a:r>
              <a:rPr lang="en-US" sz="2000">
                <a:solidFill>
                  <a:schemeClr val="tx1"/>
                </a:solidFill>
                <a:ea typeface="+mn-lt"/>
                <a:cs typeface="+mn-lt"/>
              </a:rPr>
              <a:t>Enhanced Medical History Management</a:t>
            </a:r>
            <a:endParaRPr lang="en-US" sz="2000">
              <a:solidFill>
                <a:schemeClr val="tx1"/>
              </a:solidFill>
              <a:ea typeface="Calibri Light" panose="020F0302020204030204"/>
              <a:cs typeface="Calibri Light" panose="020F0302020204030204"/>
            </a:endParaRPr>
          </a:p>
          <a:p>
            <a:pPr>
              <a:buChar char="•"/>
            </a:pPr>
            <a:r>
              <a:rPr lang="en-US" sz="2000">
                <a:solidFill>
                  <a:schemeClr val="tx1"/>
                </a:solidFill>
                <a:ea typeface="+mn-lt"/>
                <a:cs typeface="+mn-lt"/>
              </a:rPr>
              <a:t>Appointment Management</a:t>
            </a:r>
            <a:endParaRPr lang="en-US" sz="2000">
              <a:solidFill>
                <a:schemeClr val="tx1"/>
              </a:solidFill>
              <a:ea typeface="Calibri Light" panose="020F0302020204030204"/>
              <a:cs typeface="Calibri Light" panose="020F0302020204030204"/>
            </a:endParaRPr>
          </a:p>
          <a:p>
            <a:pPr>
              <a:buChar char="•"/>
            </a:pPr>
            <a:r>
              <a:rPr lang="en-US" sz="2000">
                <a:solidFill>
                  <a:schemeClr val="tx1"/>
                </a:solidFill>
                <a:ea typeface="+mn-lt"/>
                <a:cs typeface="+mn-lt"/>
              </a:rPr>
              <a:t>Enhanced Security and Privacy</a:t>
            </a:r>
            <a:endParaRPr lang="en-US" sz="2000">
              <a:solidFill>
                <a:schemeClr val="tx1"/>
              </a:solidFill>
              <a:ea typeface="Calibri Light" panose="020F0302020204030204"/>
              <a:cs typeface="Calibri Light" panose="020F0302020204030204"/>
            </a:endParaRPr>
          </a:p>
          <a:p>
            <a:pPr>
              <a:buChar char="•"/>
            </a:pPr>
            <a:r>
              <a:rPr lang="en-US" sz="2000">
                <a:solidFill>
                  <a:schemeClr val="tx1"/>
                </a:solidFill>
                <a:ea typeface="+mn-lt"/>
                <a:cs typeface="+mn-lt"/>
              </a:rPr>
              <a:t>Financial and Insurance Management</a:t>
            </a:r>
            <a:endParaRPr lang="en-US" sz="2000">
              <a:solidFill>
                <a:schemeClr val="tx1"/>
              </a:solidFill>
              <a:ea typeface="Calibri Light" panose="020F0302020204030204"/>
              <a:cs typeface="Calibri Light" panose="020F0302020204030204"/>
            </a:endParaRPr>
          </a:p>
          <a:p>
            <a:pPr>
              <a:buChar char="•"/>
            </a:pPr>
            <a:r>
              <a:rPr lang="en-US" sz="2000">
                <a:solidFill>
                  <a:schemeClr val="tx1"/>
                </a:solidFill>
                <a:ea typeface="+mn-lt"/>
                <a:cs typeface="+mn-lt"/>
              </a:rPr>
              <a:t>Mobility and Accessibility</a:t>
            </a:r>
            <a:endParaRPr lang="en-US" sz="2000">
              <a:solidFill>
                <a:schemeClr val="tx1"/>
              </a:solidFill>
              <a:ea typeface="Calibri Light" panose="020F0302020204030204"/>
              <a:cs typeface="Calibri Light" panose="020F0302020204030204"/>
            </a:endParaRPr>
          </a:p>
          <a:p>
            <a:pPr>
              <a:buChar char="•"/>
            </a:pPr>
            <a:r>
              <a:rPr lang="en-US" sz="2000">
                <a:solidFill>
                  <a:schemeClr val="tx1"/>
                </a:solidFill>
                <a:ea typeface="+mn-lt"/>
                <a:cs typeface="+mn-lt"/>
              </a:rPr>
              <a:t>Integration with Other Services</a:t>
            </a:r>
            <a:endParaRPr lang="en-US" sz="2000">
              <a:solidFill>
                <a:schemeClr val="tx1"/>
              </a:solidFill>
              <a:ea typeface="Calibri Light" panose="020F0302020204030204"/>
              <a:cs typeface="Calibri Light" panose="020F0302020204030204"/>
            </a:endParaRPr>
          </a:p>
          <a:p>
            <a:pPr>
              <a:buChar char="•"/>
            </a:pPr>
            <a:r>
              <a:rPr lang="en-US" sz="2000">
                <a:solidFill>
                  <a:schemeClr val="tx1"/>
                </a:solidFill>
                <a:ea typeface="+mn-lt"/>
                <a:cs typeface="+mn-lt"/>
              </a:rPr>
              <a:t>Many more...</a:t>
            </a:r>
          </a:p>
          <a:p>
            <a:pPr>
              <a:buChar char="•"/>
            </a:pPr>
            <a:endParaRPr lang="en-US" sz="2000">
              <a:solidFill>
                <a:schemeClr val="tx1"/>
              </a:solidFill>
              <a:ea typeface="Calibri Light" panose="020F0302020204030204"/>
              <a:cs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13842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47212-841C-49C2-C361-717FC5536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25" y="499533"/>
            <a:ext cx="6562726" cy="165819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573B44"/>
                </a:solidFill>
                <a:ea typeface="Calibri Light"/>
                <a:cs typeface="Calibri Light"/>
              </a:rPr>
              <a:t>Bibliography</a:t>
            </a:r>
            <a:endParaRPr lang="en-US">
              <a:solidFill>
                <a:srgbClr val="573B44"/>
              </a:solidFill>
            </a:endParaRPr>
          </a:p>
        </p:txBody>
      </p:sp>
      <p:pic>
        <p:nvPicPr>
          <p:cNvPr id="5" name="Picture 4" descr="Pen placed on top of a signature line">
            <a:extLst>
              <a:ext uri="{FF2B5EF4-FFF2-40B4-BE49-F238E27FC236}">
                <a16:creationId xmlns:a16="http://schemas.microsoft.com/office/drawing/2014/main" id="{E3204DD2-FFE5-B6F0-EBD4-A0417F5A18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184" r="4227" b="2"/>
          <a:stretch/>
        </p:blipFill>
        <p:spPr>
          <a:xfrm>
            <a:off x="20" y="-6418"/>
            <a:ext cx="4077443" cy="686441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0C763-6CA4-C823-0158-85F444DA4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2557" y="2011680"/>
            <a:ext cx="6428994" cy="376618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har char="•"/>
            </a:pPr>
            <a:r>
              <a:rPr lang="en-US" sz="1500">
                <a:ea typeface="+mn-lt"/>
                <a:cs typeface="+mn-lt"/>
                <a:hlinkClick r:id="rId3"/>
              </a:rPr>
              <a:t>https://www.pngwing.com/</a:t>
            </a:r>
            <a:endParaRPr lang="en-US" sz="1500">
              <a:ea typeface="+mn-lt"/>
              <a:cs typeface="+mn-lt"/>
            </a:endParaRPr>
          </a:p>
          <a:p>
            <a:pPr>
              <a:buChar char="•"/>
            </a:pPr>
            <a:r>
              <a:rPr lang="en-US" sz="1500">
                <a:ea typeface="+mn-lt"/>
                <a:cs typeface="+mn-lt"/>
                <a:hlinkClick r:id="rId4"/>
              </a:rPr>
              <a:t>https://iconduck.com/</a:t>
            </a:r>
            <a:endParaRPr lang="en-US" sz="1500">
              <a:ea typeface="Calibri Light"/>
              <a:cs typeface="Calibri Light"/>
            </a:endParaRPr>
          </a:p>
          <a:p>
            <a:pPr>
              <a:buChar char="•"/>
            </a:pPr>
            <a:r>
              <a:rPr lang="en-US" sz="1500">
                <a:ea typeface="+mn-lt"/>
                <a:cs typeface="+mn-lt"/>
                <a:hlinkClick r:id="rId5"/>
              </a:rPr>
              <a:t>https://www.mychart.org/</a:t>
            </a:r>
          </a:p>
          <a:p>
            <a:pPr>
              <a:buChar char="•"/>
            </a:pPr>
            <a:r>
              <a:rPr lang="en-US" sz="1500">
                <a:ea typeface="+mn-lt"/>
                <a:cs typeface="+mn-lt"/>
                <a:hlinkClick r:id="rId6"/>
              </a:rPr>
              <a:t>https://www.teladochealth.com/</a:t>
            </a:r>
            <a:endParaRPr lang="en-US" sz="1500">
              <a:ea typeface="+mn-lt"/>
              <a:cs typeface="+mn-lt"/>
            </a:endParaRPr>
          </a:p>
          <a:p>
            <a:pPr>
              <a:buChar char="•"/>
            </a:pPr>
            <a:r>
              <a:rPr lang="en-US" sz="1500">
                <a:ea typeface="+mn-lt"/>
                <a:cs typeface="+mn-lt"/>
                <a:hlinkClick r:id="rId7"/>
              </a:rPr>
              <a:t>https://www.patientaccess.com/</a:t>
            </a:r>
          </a:p>
          <a:p>
            <a:pPr>
              <a:buChar char="•"/>
            </a:pPr>
            <a:r>
              <a:rPr lang="en-US" sz="1500">
                <a:ea typeface="+mn-lt"/>
                <a:cs typeface="+mn-lt"/>
                <a:hlinkClick r:id="rId8"/>
              </a:rPr>
              <a:t>https://miro.com/</a:t>
            </a:r>
          </a:p>
          <a:p>
            <a:pPr>
              <a:buChar char="•"/>
            </a:pPr>
            <a:r>
              <a:rPr lang="en-US" sz="1500">
                <a:latin typeface="Times New Roman"/>
                <a:ea typeface="Calibri Light"/>
                <a:cs typeface="Times New Roman"/>
                <a:hlinkClick r:id="rId9"/>
              </a:rPr>
              <a:t>https://www.canva.com/design/DAGGi9xQOSQ/SgRU0kZPjzwUUQL5wTcmMw/edit?utm_content=DAGGi9xQOSQ&amp;utm_campaign=designshare&amp;utm_medium=link2&amp;utm_source=sharebutton</a:t>
            </a:r>
            <a:endParaRPr lang="en-US" sz="1500">
              <a:ea typeface="Calibri Light"/>
              <a:cs typeface="Calibri Light"/>
            </a:endParaRPr>
          </a:p>
          <a:p>
            <a:pPr>
              <a:buChar char="•"/>
            </a:pPr>
            <a:r>
              <a:rPr lang="en-US" sz="1500">
                <a:ea typeface="+mn-lt"/>
                <a:cs typeface="+mn-lt"/>
                <a:hlinkClick r:id="rId10"/>
              </a:rPr>
              <a:t>https://miro.com/app/board/uXjVKCYzNMw=/?share_link_id=795998555122</a:t>
            </a:r>
            <a:endParaRPr lang="en-US" sz="1500">
              <a:latin typeface="Times New Roman"/>
              <a:ea typeface="Calibri Light"/>
              <a:cs typeface="Times New Roman"/>
            </a:endParaRPr>
          </a:p>
          <a:p>
            <a:pPr>
              <a:buChar char="•"/>
            </a:pPr>
            <a:r>
              <a:rPr lang="en-US" sz="1500">
                <a:ea typeface="+mn-lt"/>
                <a:cs typeface="+mn-lt"/>
                <a:hlinkClick r:id="rId11"/>
              </a:rPr>
              <a:t>https://draw.io</a:t>
            </a:r>
            <a:endParaRPr lang="en-US" sz="1500">
              <a:ea typeface="+mn-lt"/>
              <a:cs typeface="+mn-lt"/>
            </a:endParaRPr>
          </a:p>
          <a:p>
            <a:pPr>
              <a:buChar char="•"/>
            </a:pPr>
            <a:endParaRPr lang="en-US" sz="1500">
              <a:latin typeface="Calibri Light"/>
              <a:ea typeface="Calibri Light"/>
              <a:cs typeface="Calibri Light"/>
            </a:endParaRPr>
          </a:p>
          <a:p>
            <a:pPr>
              <a:buChar char="•"/>
            </a:pPr>
            <a:endParaRPr lang="en-US" sz="1500">
              <a:latin typeface="Calibri Light"/>
              <a:ea typeface="Calibri Light"/>
              <a:cs typeface="Calibri Light"/>
            </a:endParaRPr>
          </a:p>
          <a:p>
            <a:pPr>
              <a:buChar char="•"/>
            </a:pPr>
            <a:endParaRPr lang="en-US" sz="1500">
              <a:latin typeface="Times New Roman"/>
              <a:ea typeface="Calibri Light"/>
              <a:cs typeface="Times New Roman"/>
            </a:endParaRPr>
          </a:p>
          <a:p>
            <a:pPr>
              <a:buChar char="•"/>
            </a:pPr>
            <a:endParaRPr lang="en-US" sz="1500">
              <a:latin typeface="Times New Roman"/>
              <a:ea typeface="Calibri Light"/>
              <a:cs typeface="Times New Roman"/>
            </a:endParaRPr>
          </a:p>
          <a:p>
            <a:pPr>
              <a:buChar char="•"/>
            </a:pPr>
            <a:endParaRPr lang="en-US" sz="1500">
              <a:ea typeface="Calibri Light"/>
              <a:cs typeface="Calibri Light"/>
            </a:endParaRPr>
          </a:p>
          <a:p>
            <a:pPr>
              <a:buChar char="•"/>
            </a:pPr>
            <a:endParaRPr lang="en-US" sz="1500"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453957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ow of samples for medical testing">
            <a:extLst>
              <a:ext uri="{FF2B5EF4-FFF2-40B4-BE49-F238E27FC236}">
                <a16:creationId xmlns:a16="http://schemas.microsoft.com/office/drawing/2014/main" id="{80BF877A-CD83-22A9-0BE7-84FF1AAAEE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45000"/>
          </a:blip>
          <a:srcRect b="2500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38DDAC-1EBD-21ED-F377-0D13C1E55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  <a:ea typeface="Calibri Light"/>
                <a:cs typeface="Calibri Light"/>
              </a:rPr>
              <a:t>Existing Solutions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3AFD2-33FC-D100-4967-E75B70D4BB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376618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Char char="•"/>
            </a:pPr>
            <a:r>
              <a:rPr lang="en-US">
                <a:solidFill>
                  <a:schemeClr val="tx1"/>
                </a:solidFill>
                <a:ea typeface="Calibri Light" panose="020F0302020204030204"/>
                <a:cs typeface="Calibri Light" panose="020F0302020204030204"/>
              </a:rPr>
              <a:t>MyChart (USA)</a:t>
            </a:r>
          </a:p>
          <a:p>
            <a:pPr>
              <a:buChar char="•"/>
            </a:pPr>
            <a:r>
              <a:rPr lang="en-US">
                <a:solidFill>
                  <a:schemeClr val="tx1"/>
                </a:solidFill>
                <a:ea typeface="Calibri Light" panose="020F0302020204030204"/>
                <a:cs typeface="Calibri Light" panose="020F0302020204030204"/>
              </a:rPr>
              <a:t>Patient Access (UK)</a:t>
            </a:r>
          </a:p>
          <a:p>
            <a:pPr>
              <a:buChar char="•"/>
            </a:pPr>
            <a:r>
              <a:rPr lang="en-US">
                <a:solidFill>
                  <a:schemeClr val="tx1"/>
                </a:solidFill>
                <a:ea typeface="Calibri Light" panose="020F0302020204030204"/>
                <a:cs typeface="Calibri Light" panose="020F0302020204030204"/>
              </a:rPr>
              <a:t>Teladoc Health (International)</a:t>
            </a:r>
          </a:p>
        </p:txBody>
      </p:sp>
    </p:spTree>
    <p:extLst>
      <p:ext uri="{BB962C8B-B14F-4D97-AF65-F5344CB8AC3E}">
        <p14:creationId xmlns:p14="http://schemas.microsoft.com/office/powerpoint/2010/main" val="13078476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D333CBE-B699-4E3B-9F45-C045F7734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995BF0-8E87-4ECF-904C-D047955C1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rgbClr val="7877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28B6C6-56A7-4B4E-C77F-624BE5E48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385066"/>
            <a:ext cx="10923638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7200" kern="1200" spc="-120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Our solution</a:t>
            </a:r>
          </a:p>
        </p:txBody>
      </p:sp>
      <p:pic>
        <p:nvPicPr>
          <p:cNvPr id="5" name="Picture 4" descr="Light bulb on yellow background with sketched light beams and cord">
            <a:extLst>
              <a:ext uri="{FF2B5EF4-FFF2-40B4-BE49-F238E27FC236}">
                <a16:creationId xmlns:a16="http://schemas.microsoft.com/office/drawing/2014/main" id="{60FF2512-D1E9-C425-8DF2-9235BAA86A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499" r="-2" b="15936"/>
          <a:stretch/>
        </p:blipFill>
        <p:spPr>
          <a:xfrm>
            <a:off x="1" y="10"/>
            <a:ext cx="12192000" cy="424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288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3AEDC0-711B-F2C0-87C0-3CC108362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Content Placeholder 9" descr="A screenshot of a computer&#10;&#10;Description automatically generated">
            <a:extLst>
              <a:ext uri="{FF2B5EF4-FFF2-40B4-BE49-F238E27FC236}">
                <a16:creationId xmlns:a16="http://schemas.microsoft.com/office/drawing/2014/main" id="{BAAD1C1C-2B31-B2DF-C3FD-FA92F39B8E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42" y="688076"/>
            <a:ext cx="12189390" cy="5478731"/>
          </a:xfrm>
        </p:spPr>
      </p:pic>
    </p:spTree>
    <p:extLst>
      <p:ext uri="{BB962C8B-B14F-4D97-AF65-F5344CB8AC3E}">
        <p14:creationId xmlns:p14="http://schemas.microsoft.com/office/powerpoint/2010/main" val="3581794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E1EAE-D2F1-F4E7-95A8-6B020ADD3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register&#10;&#10;Description automatically generated">
            <a:extLst>
              <a:ext uri="{FF2B5EF4-FFF2-40B4-BE49-F238E27FC236}">
                <a16:creationId xmlns:a16="http://schemas.microsoft.com/office/drawing/2014/main" id="{10848B28-53E9-0669-B4AB-66AC2ADBEA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75" y="497576"/>
            <a:ext cx="12197451" cy="5596964"/>
          </a:xfrm>
        </p:spPr>
      </p:pic>
      <p:pic>
        <p:nvPicPr>
          <p:cNvPr id="5" name="Picture 4" descr="A blue stripe on a white background&#10;&#10;Description automatically generated">
            <a:extLst>
              <a:ext uri="{FF2B5EF4-FFF2-40B4-BE49-F238E27FC236}">
                <a16:creationId xmlns:a16="http://schemas.microsoft.com/office/drawing/2014/main" id="{E46DA2CC-31EF-D290-5FB7-E06670C955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893" b="4908"/>
          <a:stretch/>
        </p:blipFill>
        <p:spPr>
          <a:xfrm>
            <a:off x="2132302" y="4963390"/>
            <a:ext cx="4384445" cy="153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4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E276F-7095-E431-7518-DB20D7418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login box&#10;&#10;Description automatically generated">
            <a:extLst>
              <a:ext uri="{FF2B5EF4-FFF2-40B4-BE49-F238E27FC236}">
                <a16:creationId xmlns:a16="http://schemas.microsoft.com/office/drawing/2014/main" id="{4EDF51C7-4AAA-00DC-0F7B-E3FD52596F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396" y="497576"/>
            <a:ext cx="12194997" cy="5389146"/>
          </a:xfrm>
        </p:spPr>
      </p:pic>
    </p:spTree>
    <p:extLst>
      <p:ext uri="{BB962C8B-B14F-4D97-AF65-F5344CB8AC3E}">
        <p14:creationId xmlns:p14="http://schemas.microsoft.com/office/powerpoint/2010/main" val="3216538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D333CBE-B699-4E3B-9F45-C045F7734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FE50961-0F1B-484C-85BC-4BD16B9FF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nalysing medical x-ray results">
            <a:extLst>
              <a:ext uri="{FF2B5EF4-FFF2-40B4-BE49-F238E27FC236}">
                <a16:creationId xmlns:a16="http://schemas.microsoft.com/office/drawing/2014/main" id="{16B0A4AB-1219-E296-E33C-CEACB5F266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</a:blip>
          <a:srcRect t="15605" r="-2" b="-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17AAE9-192B-32C6-CA1E-1EBB3F0B8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770467"/>
            <a:ext cx="10782300" cy="335280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8800" kern="1200" spc="-120" baseline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DOCTOR</a:t>
            </a:r>
          </a:p>
        </p:txBody>
      </p:sp>
    </p:spTree>
    <p:extLst>
      <p:ext uri="{BB962C8B-B14F-4D97-AF65-F5344CB8AC3E}">
        <p14:creationId xmlns:p14="http://schemas.microsoft.com/office/powerpoint/2010/main" val="24897670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0D539-59EF-C15D-DE15-BF7579CF8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screenshot of a medical software&#10;&#10;Description automatically generated">
            <a:extLst>
              <a:ext uri="{FF2B5EF4-FFF2-40B4-BE49-F238E27FC236}">
                <a16:creationId xmlns:a16="http://schemas.microsoft.com/office/drawing/2014/main" id="{7F8A1E5B-4670-F915-01B1-5F60A01FEC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897" y="715290"/>
            <a:ext cx="12195999" cy="5428730"/>
          </a:xfrm>
        </p:spPr>
      </p:pic>
    </p:spTree>
    <p:extLst>
      <p:ext uri="{BB962C8B-B14F-4D97-AF65-F5344CB8AC3E}">
        <p14:creationId xmlns:p14="http://schemas.microsoft.com/office/powerpoint/2010/main" val="3286265545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29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Metropolitan</vt:lpstr>
      <vt:lpstr>Healthcare Manager</vt:lpstr>
      <vt:lpstr>Purpose</vt:lpstr>
      <vt:lpstr>Existing Solutions</vt:lpstr>
      <vt:lpstr>Our solution</vt:lpstr>
      <vt:lpstr>PowerPoint Presentation</vt:lpstr>
      <vt:lpstr>PowerPoint Presentation</vt:lpstr>
      <vt:lpstr>PowerPoint Presentation</vt:lpstr>
      <vt:lpstr>DOCTOR</vt:lpstr>
      <vt:lpstr>PowerPoint Presentation</vt:lpstr>
      <vt:lpstr>PowerPoint Presentation</vt:lpstr>
      <vt:lpstr>PowerPoint Presentation</vt:lpstr>
      <vt:lpstr>PowerPoint Presentation</vt:lpstr>
      <vt:lpstr>Patient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Overview of Technologies for proposed solution </vt:lpstr>
      <vt:lpstr>PowerPoint Presentation</vt:lpstr>
      <vt:lpstr>C4 diagram</vt:lpstr>
      <vt:lpstr>Context</vt:lpstr>
      <vt:lpstr>Container</vt:lpstr>
      <vt:lpstr>Components</vt:lpstr>
      <vt:lpstr>Use-case Diagram</vt:lpstr>
      <vt:lpstr>Future Features</vt:lpstr>
      <vt:lpstr>Bibliography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1</cp:revision>
  <dcterms:created xsi:type="dcterms:W3CDTF">2024-05-29T16:39:02Z</dcterms:created>
  <dcterms:modified xsi:type="dcterms:W3CDTF">2024-05-30T10:12:23Z</dcterms:modified>
</cp:coreProperties>
</file>